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t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2328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C1C28-4E68-984D-A54C-FC9F7F21AF50}" type="datetimeFigureOut">
              <a:rPr lang="en-US" smtClean="0"/>
              <a:t>4/9/12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CB55-ED86-1B4B-B960-96DC8C044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88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CA5BED-F330-5444-BB58-62FA6E81760B}" type="slidenum">
              <a:rPr lang="en-US"/>
              <a:pPr/>
              <a:t>1</a:t>
            </a:fld>
            <a:endParaRPr lang="en-US"/>
          </a:p>
        </p:txBody>
      </p:sp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D600FB-7005-6E46-BCE5-281752AA0E41}" type="slidenum">
              <a:rPr lang="en-US"/>
              <a:pPr/>
              <a:t>2</a:t>
            </a:fld>
            <a:endParaRPr lang="en-US"/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5881F8-109C-BB45-902D-914C41312F93}" type="slidenum">
              <a:rPr lang="en-US"/>
              <a:pPr/>
              <a:t>3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55840" y="5953585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225600" y="5953585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654241" y="5953585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55B78FB6-2542-5944-A308-EF825A7040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50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3760" y="1795869"/>
            <a:ext cx="3945600" cy="37544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37600" y="1795869"/>
            <a:ext cx="3947040" cy="375447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555840" y="5953585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225600" y="5953585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654241" y="5953585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2FCB2B6C-F5DB-7541-A799-E7C939F845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8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4/9/12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81" y="4706592"/>
            <a:ext cx="1366560" cy="19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0960" y="560518"/>
            <a:ext cx="8228160" cy="2268239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>
                <a:solidFill>
                  <a:srgbClr val="000000"/>
                </a:solidFill>
              </a:rPr>
              <a:t>An Experimental Evaluation of 3D Mapping with an Autonomous Helicopter 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0" y="5055979"/>
            <a:ext cx="163296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53760" y="2014500"/>
            <a:ext cx="8032320" cy="37559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/>
          <a:p>
            <a:pPr marL="0" indent="0" algn="ctr">
              <a:spcBef>
                <a:spcPts val="200"/>
              </a:spcBef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b="1" dirty="0" err="1">
                <a:solidFill>
                  <a:srgbClr val="000000"/>
                </a:solidFill>
              </a:rPr>
              <a:t>Brance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Hudzietz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ts val="200"/>
              </a:spcBef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500" dirty="0">
              <a:solidFill>
                <a:srgbClr val="000000"/>
              </a:solidFill>
            </a:endParaRPr>
          </a:p>
          <a:p>
            <a:pPr marL="0" indent="0" algn="ctr">
              <a:spcBef>
                <a:spcPts val="200"/>
              </a:spcBef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Mentored by </a:t>
            </a:r>
            <a:r>
              <a:rPr lang="en-US" sz="2500" dirty="0" err="1">
                <a:solidFill>
                  <a:srgbClr val="000000"/>
                </a:solidFill>
              </a:rPr>
              <a:t>Srikanth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Saripalli</a:t>
            </a:r>
            <a:endParaRPr lang="en-US" sz="2500" dirty="0">
              <a:solidFill>
                <a:srgbClr val="000000"/>
              </a:solidFill>
            </a:endParaRPr>
          </a:p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Arizona State University</a:t>
            </a:r>
          </a:p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School of Earth and Space Exploration</a:t>
            </a:r>
          </a:p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NASA Space Grant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58182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" y="301626"/>
            <a:ext cx="9144000" cy="693208"/>
          </a:xfrm>
          <a:prstGeom prst="rect">
            <a:avLst/>
          </a:prstGeom>
          <a:ln/>
        </p:spPr>
        <p:txBody>
          <a:bodyPr tIns="31752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Evaluating SFM Mapping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1" y="1449917"/>
            <a:ext cx="90593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Ground based testing in man-made environments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amera calibration, accuracy analysis</a:t>
            </a:r>
          </a:p>
          <a:p>
            <a:pPr lvl="1"/>
            <a:r>
              <a:rPr lang="en-US" sz="2800" dirty="0" smtClean="0"/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Ground based testing in natural environments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establish that SFM process is working </a:t>
            </a:r>
            <a:r>
              <a:rPr lang="en-US" sz="2400" dirty="0" smtClean="0"/>
              <a:t>correctly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Airborne testing in natural environments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evaluate UAV based SFM mapping</a:t>
            </a:r>
            <a:endParaRPr lang="en-US" sz="2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81" y="4725836"/>
            <a:ext cx="1366560" cy="19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0" y="5075223"/>
            <a:ext cx="163296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59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" y="269876"/>
            <a:ext cx="9144000" cy="1264707"/>
          </a:xfrm>
          <a:prstGeom prst="rect">
            <a:avLst/>
          </a:prstGeom>
          <a:ln/>
        </p:spPr>
        <p:txBody>
          <a:bodyPr tIns="31752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Ground Based Testing </a:t>
            </a:r>
            <a:endParaRPr lang="en-US" sz="4000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in Man-Made Environments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139590" y="4409345"/>
            <a:ext cx="4194909" cy="22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000" dirty="0"/>
              <a:t>1. Original picture taken at    	Phoenix Rock Gym</a:t>
            </a:r>
          </a:p>
          <a:p>
            <a:r>
              <a:rPr lang="en-US" sz="2000" dirty="0"/>
              <a:t>2. Original picture with        	common </a:t>
            </a:r>
            <a:r>
              <a:rPr lang="en-US" sz="2000" dirty="0" smtClean="0"/>
              <a:t>features identified</a:t>
            </a:r>
            <a:endParaRPr lang="en-US" sz="2000" dirty="0"/>
          </a:p>
          <a:p>
            <a:r>
              <a:rPr lang="en-US" sz="2000" dirty="0"/>
              <a:t>3. 3D model generated 		from pictures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81037" y="1803065"/>
            <a:ext cx="3754969" cy="2408705"/>
            <a:chOff x="681037" y="1803065"/>
            <a:chExt cx="3754969" cy="2408705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37" y="1803065"/>
              <a:ext cx="3526369" cy="2380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978806" y="3865695"/>
              <a:ext cx="457200" cy="34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en-US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84053" y="1803065"/>
            <a:ext cx="3681622" cy="2373389"/>
            <a:chOff x="5284053" y="1803065"/>
            <a:chExt cx="3681622" cy="2373389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053" y="1803065"/>
              <a:ext cx="3495354" cy="2373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8508475" y="3830379"/>
              <a:ext cx="457200" cy="34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2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8451" y="4409345"/>
            <a:ext cx="3900470" cy="2136049"/>
            <a:chOff x="588451" y="4409345"/>
            <a:chExt cx="3900470" cy="2136049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51" y="4409345"/>
              <a:ext cx="3720555" cy="2136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4031721" y="6196144"/>
              <a:ext cx="457200" cy="34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3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01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" y="269876"/>
            <a:ext cx="9144000" cy="1264707"/>
          </a:xfrm>
          <a:prstGeom prst="rect">
            <a:avLst/>
          </a:prstGeom>
          <a:ln/>
        </p:spPr>
        <p:txBody>
          <a:bodyPr tIns="31752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Ground Based Testing </a:t>
            </a:r>
            <a:endParaRPr lang="en-US" sz="4000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in Natural Environments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3" name="Picture 2" descr="GraniteDells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" y="1717324"/>
            <a:ext cx="5338051" cy="5045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0904" y="2338917"/>
            <a:ext cx="3075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3D wire-frame model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930904" y="5063067"/>
            <a:ext cx="333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Same model with images draped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858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" y="269876"/>
            <a:ext cx="9144000" cy="1264707"/>
          </a:xfrm>
          <a:prstGeom prst="rect">
            <a:avLst/>
          </a:prstGeom>
          <a:ln/>
        </p:spPr>
        <p:txBody>
          <a:bodyPr tIns="31752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Airborne Testing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in Natural Environments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2" y="1781152"/>
            <a:ext cx="4351867" cy="43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95" y="1785585"/>
            <a:ext cx="2397968" cy="421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77206" y="6290346"/>
            <a:ext cx="4196443" cy="38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600"/>
              <a:t>Las Cruces, New Mexico</a:t>
            </a:r>
          </a:p>
        </p:txBody>
      </p:sp>
    </p:spTree>
    <p:extLst>
      <p:ext uri="{BB962C8B-B14F-4D97-AF65-F5344CB8AC3E}">
        <p14:creationId xmlns:p14="http://schemas.microsoft.com/office/powerpoint/2010/main" val="303791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166" y="497417"/>
            <a:ext cx="8106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Resolution and Accuracy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28083" y="1254780"/>
            <a:ext cx="365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Resolution Estimate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29166" y="3644497"/>
            <a:ext cx="3175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Projected Error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566833" y="1239560"/>
            <a:ext cx="286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Actual Error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83" y="2447989"/>
            <a:ext cx="4643966" cy="10581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44" y="1778000"/>
            <a:ext cx="2159008" cy="6168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13" y="4189285"/>
            <a:ext cx="1878535" cy="710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322" y="4189286"/>
            <a:ext cx="1746921" cy="573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66" y="4900082"/>
            <a:ext cx="3037421" cy="518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313" y="5418666"/>
            <a:ext cx="4695474" cy="11641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8353" y="1831824"/>
            <a:ext cx="3875069" cy="35868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87687" y="5995832"/>
            <a:ext cx="3617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 Error = 4.26cm</a:t>
            </a:r>
          </a:p>
          <a:p>
            <a:r>
              <a:rPr lang="en-US" dirty="0" smtClean="0"/>
              <a:t>Standard Deviation = 1.50cm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018353" y="5429249"/>
            <a:ext cx="38750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Measurements from ground based testing in man-made environments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27470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0" y="504825"/>
            <a:ext cx="9144000" cy="1171575"/>
          </a:xfrm>
          <a:prstGeom prst="rect">
            <a:avLst/>
          </a:prstGeom>
          <a:ln/>
        </p:spPr>
        <p:txBody>
          <a:bodyPr tIns="35280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Conclusions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29167" y="1698096"/>
            <a:ext cx="8530014" cy="4423304"/>
          </a:xfrm>
          <a:prstGeom prst="rect">
            <a:avLst/>
          </a:prstGeom>
          <a:ln/>
        </p:spPr>
        <p:txBody>
          <a:bodyPr tIns="26460"/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000" dirty="0">
                <a:solidFill>
                  <a:srgbClr val="000000"/>
                </a:solidFill>
              </a:rPr>
              <a:t>Small, affordable equipment </a:t>
            </a:r>
          </a:p>
          <a:p>
            <a:pPr marL="107950" indent="0">
              <a:buClr>
                <a:srgbClr val="FF6633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000" dirty="0">
                <a:solidFill>
                  <a:srgbClr val="000000"/>
                </a:solidFill>
                <a:sym typeface="Wingdings"/>
              </a:rPr>
              <a:t>	 v</a:t>
            </a:r>
            <a:r>
              <a:rPr lang="en-US" sz="3000" dirty="0">
                <a:solidFill>
                  <a:srgbClr val="000000"/>
                </a:solidFill>
              </a:rPr>
              <a:t>iable integration with </a:t>
            </a:r>
            <a:r>
              <a:rPr lang="en-US" sz="3000" dirty="0" smtClean="0">
                <a:solidFill>
                  <a:srgbClr val="000000"/>
                </a:solidFill>
              </a:rPr>
              <a:t>UAVs</a:t>
            </a:r>
          </a:p>
          <a:p>
            <a:pPr marL="431800" indent="-323850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000" dirty="0" smtClean="0">
                <a:solidFill>
                  <a:srgbClr val="000000"/>
                </a:solidFill>
              </a:rPr>
              <a:t>High accuracy, high resolution models</a:t>
            </a:r>
          </a:p>
          <a:p>
            <a:pPr marL="431800" indent="-323850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000" dirty="0" smtClean="0">
                <a:solidFill>
                  <a:srgbClr val="000000"/>
                </a:solidFill>
              </a:rPr>
              <a:t>Automated flight path generation</a:t>
            </a:r>
          </a:p>
          <a:p>
            <a:pPr marL="444500" lvl="1" indent="0">
              <a:buClr>
                <a:srgbClr val="FF6633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solidFill>
                  <a:srgbClr val="000000"/>
                </a:solidFill>
                <a:sym typeface="Wingdings"/>
              </a:rPr>
              <a:t>	 less preparation time for large flight areas</a:t>
            </a:r>
          </a:p>
          <a:p>
            <a:pPr marL="565150" indent="-457200">
              <a:buClr>
                <a:srgbClr val="FF6633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000" dirty="0" smtClean="0">
                <a:solidFill>
                  <a:srgbClr val="000000"/>
                </a:solidFill>
                <a:sym typeface="Wingdings"/>
              </a:rPr>
              <a:t>Large-scale terrain mapping available to more institutions</a:t>
            </a:r>
          </a:p>
          <a:p>
            <a:pPr marL="444500" lvl="1" indent="0">
              <a:buClr>
                <a:srgbClr val="FF6633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565150" indent="-457200">
              <a:buClr>
                <a:srgbClr val="FF6633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2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0" y="152929"/>
            <a:ext cx="9144000" cy="1171575"/>
          </a:xfrm>
          <a:prstGeom prst="rect">
            <a:avLst/>
          </a:prstGeom>
          <a:ln/>
        </p:spPr>
        <p:txBody>
          <a:bodyPr tIns="35280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Future Work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23320" y="939270"/>
            <a:ext cx="8915930" cy="4955646"/>
          </a:xfrm>
          <a:prstGeom prst="rect">
            <a:avLst/>
          </a:prstGeom>
          <a:ln/>
        </p:spPr>
        <p:txBody>
          <a:bodyPr tIns="26460"/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000" dirty="0" smtClean="0">
                <a:solidFill>
                  <a:srgbClr val="000000"/>
                </a:solidFill>
              </a:rPr>
              <a:t>Detailed accuracy analysis</a:t>
            </a:r>
          </a:p>
          <a:p>
            <a:pPr marL="1727200" lvl="1" indent="-573088">
              <a:buClr>
                <a:srgbClr val="FF6633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Compare our models with USGS models</a:t>
            </a:r>
          </a:p>
          <a:p>
            <a:pPr marL="431800" indent="-323850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000" dirty="0" smtClean="0">
                <a:solidFill>
                  <a:srgbClr val="000000"/>
                </a:solidFill>
              </a:rPr>
              <a:t>Feature tracking combined with 3D mapping</a:t>
            </a:r>
          </a:p>
          <a:p>
            <a:pPr marL="1727200" lvl="1" indent="-573088">
              <a:buClr>
                <a:srgbClr val="FF6633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Identify moving objects (people, cars, etc.) which decrease map accuracy</a:t>
            </a:r>
          </a:p>
          <a:p>
            <a:pPr marL="431800" indent="-323850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000" dirty="0" smtClean="0">
                <a:solidFill>
                  <a:srgbClr val="000000"/>
                </a:solidFill>
              </a:rPr>
              <a:t>Multi-vehicle based mapping</a:t>
            </a:r>
          </a:p>
          <a:p>
            <a:pPr marL="1727200" lvl="1" indent="-573088">
              <a:buClr>
                <a:srgbClr val="FF6633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>
                <a:solidFill>
                  <a:srgbClr val="000000"/>
                </a:solidFill>
              </a:rPr>
              <a:t>Using multiple planes or helicopters can </a:t>
            </a:r>
          </a:p>
          <a:p>
            <a:pPr marL="1727200" lvl="1" indent="-573088">
              <a:buClr>
                <a:srgbClr val="FF6633"/>
              </a:buClr>
              <a:buSzPct val="75000"/>
              <a:buFont typeface="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>
                <a:solidFill>
                  <a:srgbClr val="000000"/>
                </a:solidFill>
              </a:rPr>
              <a:t>we create more accurate maps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sz="3000" dirty="0" smtClean="0">
              <a:solidFill>
                <a:srgbClr val="000000"/>
              </a:solidFill>
            </a:endParaRPr>
          </a:p>
          <a:p>
            <a:pPr marL="431800" indent="-323850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000" dirty="0" smtClean="0">
                <a:solidFill>
                  <a:srgbClr val="000000"/>
                </a:solidFill>
              </a:rPr>
              <a:t>Improve path planning algorithm</a:t>
            </a:r>
          </a:p>
          <a:p>
            <a:pPr marL="1727200" lvl="1" indent="-573088">
              <a:buClr>
                <a:srgbClr val="FF6633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TSP solvers which weight turns – for fixed wing UAVs</a:t>
            </a:r>
          </a:p>
          <a:p>
            <a:pPr marL="1727200" lvl="1" indent="-573088">
              <a:buClr>
                <a:srgbClr val="FF6633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Include kinematic constraints in TSP solver </a:t>
            </a:r>
            <a:endParaRPr lang="en-US" sz="3000" dirty="0">
              <a:solidFill>
                <a:srgbClr val="000000"/>
              </a:solidFill>
            </a:endParaRPr>
          </a:p>
          <a:p>
            <a:pPr marL="1022350" lvl="3" indent="0">
              <a:buClr>
                <a:srgbClr val="FF6633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1390650" indent="-573088">
              <a:buClr>
                <a:srgbClr val="FF6633"/>
              </a:buClr>
              <a:buSzPct val="75000"/>
              <a:buFont typeface="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1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Thank You!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757332"/>
            <a:ext cx="6498159" cy="916641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Questions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Brance.Hudzietz@asu.edu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81" y="4706592"/>
            <a:ext cx="1366560" cy="19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0" y="5055979"/>
            <a:ext cx="163296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54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572579"/>
            <a:ext cx="8228160" cy="775433"/>
          </a:xfrm>
          <a:ln/>
        </p:spPr>
        <p:txBody>
          <a:bodyPr tIns="320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4400" b="1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3760" y="1795869"/>
            <a:ext cx="8032320" cy="4637898"/>
          </a:xfrm>
          <a:ln/>
        </p:spPr>
        <p:txBody>
          <a:bodyPr tIns="22401">
            <a:normAutofit fontScale="92500" lnSpcReduction="10000"/>
          </a:bodyPr>
          <a:lstStyle/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3D Mapping and its Significance</a:t>
            </a:r>
          </a:p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Problems with Current Mapping Methods</a:t>
            </a:r>
          </a:p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Structure from </a:t>
            </a:r>
            <a:r>
              <a:rPr lang="en-US" sz="2500" dirty="0" smtClean="0">
                <a:solidFill>
                  <a:srgbClr val="000000"/>
                </a:solidFill>
              </a:rPr>
              <a:t>Motion (SFM)</a:t>
            </a:r>
            <a:endParaRPr lang="en-US" sz="2500" dirty="0">
              <a:solidFill>
                <a:srgbClr val="000000"/>
              </a:solidFill>
            </a:endParaRPr>
          </a:p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 smtClean="0">
                <a:solidFill>
                  <a:srgbClr val="000000"/>
                </a:solidFill>
              </a:rPr>
              <a:t>SFM Mapping </a:t>
            </a:r>
            <a:r>
              <a:rPr lang="en-US" sz="2500" dirty="0">
                <a:solidFill>
                  <a:srgbClr val="000000"/>
                </a:solidFill>
              </a:rPr>
              <a:t>with an Autonomous </a:t>
            </a:r>
            <a:r>
              <a:rPr lang="en-US" sz="2500" dirty="0" smtClean="0">
                <a:solidFill>
                  <a:srgbClr val="000000"/>
                </a:solidFill>
              </a:rPr>
              <a:t>Helicopter</a:t>
            </a:r>
          </a:p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 smtClean="0">
                <a:solidFill>
                  <a:srgbClr val="000000"/>
                </a:solidFill>
              </a:rPr>
              <a:t>Flight Path Planning</a:t>
            </a:r>
            <a:endParaRPr lang="en-US" sz="2500" dirty="0">
              <a:solidFill>
                <a:srgbClr val="000000"/>
              </a:solidFill>
            </a:endParaRPr>
          </a:p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Data, Results, and Conclusions</a:t>
            </a:r>
          </a:p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Future Work</a:t>
            </a:r>
          </a:p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>
                <a:solidFill>
                  <a:srgbClr val="000000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0041809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489296"/>
            <a:ext cx="8228160" cy="793790"/>
          </a:xfrm>
          <a:ln/>
        </p:spPr>
        <p:txBody>
          <a:bodyPr tIns="320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3D Mapping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3760" y="1306218"/>
            <a:ext cx="4010294" cy="5177343"/>
          </a:xfrm>
          <a:ln/>
        </p:spPr>
        <p:txBody>
          <a:bodyPr tIns="20802">
            <a:normAutofit fontScale="92500" lnSpcReduction="10000"/>
          </a:bodyPr>
          <a:lstStyle/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3D mapping is the process of creating a three dimensional model of a surface.</a:t>
            </a:r>
            <a:endParaRPr lang="en-US" dirty="0">
              <a:solidFill>
                <a:srgbClr val="000000"/>
              </a:solidFill>
            </a:endParaRPr>
          </a:p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These models are useful for </a:t>
            </a:r>
            <a:r>
              <a:rPr lang="en-US" b="1" dirty="0" smtClean="0">
                <a:solidFill>
                  <a:srgbClr val="000000"/>
                </a:solidFill>
              </a:rPr>
              <a:t>terrain </a:t>
            </a:r>
            <a:r>
              <a:rPr lang="en-US" b="1" dirty="0">
                <a:solidFill>
                  <a:srgbClr val="000000"/>
                </a:solidFill>
              </a:rPr>
              <a:t>analysis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b="1" dirty="0">
                <a:solidFill>
                  <a:srgbClr val="000000"/>
                </a:solidFill>
              </a:rPr>
              <a:t>geological surveying</a:t>
            </a:r>
            <a:r>
              <a:rPr lang="en-US" dirty="0">
                <a:solidFill>
                  <a:srgbClr val="000000"/>
                </a:solidFill>
              </a:rPr>
              <a:t>, tracking </a:t>
            </a:r>
            <a:r>
              <a:rPr lang="en-US" b="1" dirty="0">
                <a:solidFill>
                  <a:srgbClr val="000000"/>
                </a:solidFill>
              </a:rPr>
              <a:t>soil erosion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b="1" dirty="0">
                <a:solidFill>
                  <a:srgbClr val="000000"/>
                </a:solidFill>
              </a:rPr>
              <a:t>rock wall stability</a:t>
            </a:r>
            <a:r>
              <a:rPr lang="en-US" dirty="0">
                <a:solidFill>
                  <a:srgbClr val="000000"/>
                </a:solidFill>
              </a:rPr>
              <a:t>, etc.</a:t>
            </a:r>
          </a:p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</a:rPr>
              <a:t>Compare models over time to track geological changes</a:t>
            </a:r>
          </a:p>
          <a:p>
            <a:pPr marL="391686" indent="-293764">
              <a:buClr>
                <a:srgbClr val="FF6633"/>
              </a:buClr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</a:rPr>
              <a:t>How </a:t>
            </a:r>
            <a:r>
              <a:rPr lang="en-US" dirty="0" smtClean="0">
                <a:solidFill>
                  <a:srgbClr val="000000"/>
                </a:solidFill>
              </a:rPr>
              <a:t>are 3D maps created?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80" y="1938444"/>
            <a:ext cx="3919680" cy="242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61" y="4519194"/>
            <a:ext cx="1366560" cy="19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805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91494"/>
            <a:ext cx="8226720" cy="1197226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</a:rPr>
              <a:t>Current Large-Scale </a:t>
            </a:r>
            <a:br>
              <a:rPr lang="en-US" sz="4000" dirty="0" smtClean="0">
                <a:solidFill>
                  <a:srgbClr val="000000"/>
                </a:solidFill>
              </a:rPr>
            </a:br>
            <a:r>
              <a:rPr lang="en-US" sz="4000" dirty="0" smtClean="0">
                <a:solidFill>
                  <a:srgbClr val="000000"/>
                </a:solidFill>
              </a:rPr>
              <a:t>Mapping Techniques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1" y="1790700"/>
            <a:ext cx="3945600" cy="375447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Manual Surveying</a:t>
            </a:r>
          </a:p>
          <a:p>
            <a:r>
              <a:rPr lang="en-US" dirty="0" smtClean="0"/>
              <a:t>Total stations and differential GPS devices measure distances between points to a high accuracy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866112" y="1573551"/>
            <a:ext cx="3945600" cy="3754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b="1" dirty="0" err="1" smtClean="0"/>
              <a:t>LiDAR</a:t>
            </a:r>
          </a:p>
          <a:p>
            <a:r>
              <a:rPr lang="en-US" dirty="0" smtClean="0"/>
              <a:t>Light Detection and Ranging (</a:t>
            </a:r>
            <a:r>
              <a:rPr lang="en-US" dirty="0" err="1" smtClean="0"/>
              <a:t>LiDAR</a:t>
            </a:r>
            <a:r>
              <a:rPr lang="en-US" dirty="0" smtClean="0"/>
              <a:t>) devices provide high accuracy distance measurements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866112" y="4188440"/>
            <a:ext cx="3817089" cy="2402131"/>
            <a:chOff x="5307683" y="4188440"/>
            <a:chExt cx="3375518" cy="2402131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683" y="4188440"/>
              <a:ext cx="3375518" cy="2317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5389045" y="6475056"/>
              <a:ext cx="2608355" cy="115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5584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r>
                <a:rPr lang="en-US" sz="1200" dirty="0"/>
                <a:t>Picture courtesy of </a:t>
              </a:r>
              <a:r>
                <a:rPr lang="en-US" sz="1200" dirty="0" err="1"/>
                <a:t>Riegl</a:t>
              </a:r>
              <a:r>
                <a:rPr lang="en-US" sz="1200" dirty="0"/>
                <a:t> </a:t>
              </a:r>
              <a:r>
                <a:rPr lang="en-US" sz="1200" dirty="0" err="1"/>
                <a:t>LiDAR</a:t>
              </a:r>
              <a:endParaRPr lang="en-US" sz="1200" dirty="0"/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0" y="5055979"/>
            <a:ext cx="163296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03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6481" y="249850"/>
            <a:ext cx="8226720" cy="11972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0000"/>
                </a:solidFill>
              </a:rPr>
              <a:t>Problems with</a:t>
            </a:r>
          </a:p>
          <a:p>
            <a:r>
              <a:rPr lang="en-US" sz="4000" dirty="0" smtClean="0">
                <a:solidFill>
                  <a:srgbClr val="000000"/>
                </a:solidFill>
              </a:rPr>
              <a:t>Current Techniques</a:t>
            </a:r>
            <a:endParaRPr lang="en-US" sz="4000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333124" y="1790700"/>
            <a:ext cx="4164053" cy="3754474"/>
          </a:xfrm>
          <a:prstGeom prst="rect">
            <a:avLst/>
          </a:prstGeom>
        </p:spPr>
        <p:txBody>
          <a:bodyPr/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Manual Surveying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Requires multiple people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Resolution of map depends on data point grid size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866112" y="1790700"/>
            <a:ext cx="3945600" cy="3754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b="1" dirty="0" err="1" smtClean="0">
                <a:solidFill>
                  <a:schemeClr val="tx1"/>
                </a:solidFill>
              </a:rPr>
              <a:t>LiDAR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Expensive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Large and Heavy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0" y="4367419"/>
            <a:ext cx="2261376" cy="217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76" y="4367419"/>
            <a:ext cx="2269345" cy="217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6643" y="4806510"/>
            <a:ext cx="2789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Doubling the resolution for manual surveying</a:t>
            </a: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sym typeface="Wingdings"/>
              </a:rPr>
              <a:t> Large increase in number of data points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4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" y="301625"/>
            <a:ext cx="9144000" cy="1262063"/>
          </a:xfrm>
          <a:prstGeom prst="rect">
            <a:avLst/>
          </a:prstGeom>
          <a:ln/>
        </p:spPr>
        <p:txBody>
          <a:bodyPr tIns="31752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Structure From Motion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85" y="1339771"/>
            <a:ext cx="4014826" cy="501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6781" y="1278898"/>
            <a:ext cx="4321175" cy="5148262"/>
          </a:xfrm>
          <a:prstGeom prst="rect">
            <a:avLst/>
          </a:prstGeom>
          <a:ln/>
        </p:spPr>
        <p:txBody>
          <a:bodyPr tIns="22932"/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>
              <a:buClr>
                <a:srgbClr val="FF6633"/>
              </a:buClr>
              <a:buFont typeface="Times New Roman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Calibrate Camera</a:t>
            </a:r>
          </a:p>
          <a:p>
            <a:pPr marL="431800" indent="-323850">
              <a:buClr>
                <a:srgbClr val="FF6633"/>
              </a:buClr>
              <a:buFont typeface="Times New Roman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Take two pictures which have some overlap</a:t>
            </a:r>
          </a:p>
          <a:p>
            <a:pPr marL="431800" indent="-323850">
              <a:buClr>
                <a:srgbClr val="FF6633"/>
              </a:buClr>
              <a:buFont typeface="Times New Roman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Find points which are in both images</a:t>
            </a:r>
          </a:p>
          <a:p>
            <a:pPr marL="431800" indent="-323850">
              <a:buClr>
                <a:srgbClr val="FF6633"/>
              </a:buClr>
              <a:buFont typeface="Times New Roman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Determine how much these points have moved and rotated between the images</a:t>
            </a:r>
          </a:p>
          <a:p>
            <a:pPr marL="431800" indent="-323850">
              <a:buClr>
                <a:srgbClr val="FF6633"/>
              </a:buClr>
              <a:buFont typeface="Times New Roman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Create a 3D model and 'drape' the images over the model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" y="301625"/>
            <a:ext cx="9144000" cy="1262063"/>
          </a:xfrm>
          <a:prstGeom prst="rect">
            <a:avLst/>
          </a:prstGeom>
          <a:ln/>
        </p:spPr>
        <p:txBody>
          <a:bodyPr tIns="31752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Structure From Motion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Suited for UAVs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1632" y="1832270"/>
            <a:ext cx="65583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Small, lightweight equipment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/>
              <a:t>LiDAR</a:t>
            </a:r>
            <a:r>
              <a:rPr lang="en-US" sz="2400" dirty="0" smtClean="0"/>
              <a:t> devices are large and heavy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Stereo vision requires large baseline – impractical for UAVs</a:t>
            </a:r>
          </a:p>
          <a:p>
            <a:pPr lvl="1"/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Low price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/>
              <a:t>LiDAR</a:t>
            </a:r>
            <a:r>
              <a:rPr lang="en-US" sz="2400" dirty="0" smtClean="0"/>
              <a:t> extremely expensive</a:t>
            </a:r>
          </a:p>
          <a:p>
            <a:pPr lvl="1"/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Software Options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Commercial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Open Source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440" y="4880672"/>
            <a:ext cx="1366560" cy="19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24869"/>
            <a:ext cx="163296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84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" y="301625"/>
            <a:ext cx="9144000" cy="1262063"/>
          </a:xfrm>
          <a:prstGeom prst="rect">
            <a:avLst/>
          </a:prstGeom>
          <a:ln/>
        </p:spPr>
        <p:txBody>
          <a:bodyPr tIns="31752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Integrating UAVs and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Structure From Motion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935" y="1915583"/>
            <a:ext cx="9422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Orient camera perpendicular to imaging surface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Isolate camera from mechanical vibrations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Plan flight path and image capture locations</a:t>
            </a:r>
            <a:endParaRPr lang="en-US" sz="2800" dirty="0"/>
          </a:p>
        </p:txBody>
      </p:sp>
      <p:pic>
        <p:nvPicPr>
          <p:cNvPr id="5" name="Picture 4" descr="helibreakd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83" y="3899570"/>
            <a:ext cx="6470649" cy="27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0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" y="301625"/>
            <a:ext cx="9144000" cy="1262063"/>
          </a:xfrm>
          <a:prstGeom prst="rect">
            <a:avLst/>
          </a:prstGeom>
          <a:ln/>
        </p:spPr>
        <p:txBody>
          <a:bodyPr tIns="31752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 smtClean="0">
                <a:solidFill>
                  <a:srgbClr val="000000"/>
                </a:solidFill>
              </a:rPr>
              <a:t>Flight Path Planning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6417" y="1256780"/>
            <a:ext cx="670983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Decompose mapping area into identical rectangles corresponding to </a:t>
            </a:r>
            <a:r>
              <a:rPr lang="en-US" sz="2800" dirty="0" smtClean="0"/>
              <a:t>image size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Generate the shortest path which visits the center of all rectangles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i.e. Traveling Salesman Problem</a:t>
            </a:r>
            <a:endParaRPr lang="en-US" sz="2800" dirty="0"/>
          </a:p>
        </p:txBody>
      </p:sp>
      <p:sp>
        <p:nvSpPr>
          <p:cNvPr id="4" name="Parallelogram 3"/>
          <p:cNvSpPr/>
          <p:nvPr/>
        </p:nvSpPr>
        <p:spPr>
          <a:xfrm>
            <a:off x="63506" y="2889249"/>
            <a:ext cx="2510367" cy="1519767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73873" y="3598333"/>
            <a:ext cx="497417" cy="0"/>
          </a:xfrm>
          <a:prstGeom prst="straightConnector1">
            <a:avLst/>
          </a:prstGeom>
          <a:ln w="57150" cmpd="thickThin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138170" y="2964884"/>
            <a:ext cx="2614085" cy="1584244"/>
            <a:chOff x="0" y="0"/>
            <a:chExt cx="5715000" cy="445770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0"/>
              <a:ext cx="5715000" cy="4457700"/>
              <a:chOff x="0" y="0"/>
              <a:chExt cx="5715000" cy="44577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685800" y="0"/>
                <a:ext cx="5029200" cy="1028700"/>
                <a:chOff x="0" y="0"/>
                <a:chExt cx="5029200" cy="102870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342900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71450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Cross 35"/>
                <p:cNvSpPr/>
                <p:nvPr/>
              </p:nvSpPr>
              <p:spPr>
                <a:xfrm>
                  <a:off x="6858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Cross 36"/>
                <p:cNvSpPr/>
                <p:nvPr/>
              </p:nvSpPr>
              <p:spPr>
                <a:xfrm>
                  <a:off x="24003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Cross 37"/>
                <p:cNvSpPr/>
                <p:nvPr/>
              </p:nvSpPr>
              <p:spPr>
                <a:xfrm>
                  <a:off x="41148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228600" y="2286000"/>
                <a:ext cx="5029200" cy="1028700"/>
                <a:chOff x="0" y="0"/>
                <a:chExt cx="5029200" cy="1028700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342900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71450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Cross 29"/>
                <p:cNvSpPr/>
                <p:nvPr/>
              </p:nvSpPr>
              <p:spPr>
                <a:xfrm>
                  <a:off x="6858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Cross 30"/>
                <p:cNvSpPr/>
                <p:nvPr/>
              </p:nvSpPr>
              <p:spPr>
                <a:xfrm>
                  <a:off x="24003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Cross 31"/>
                <p:cNvSpPr/>
                <p:nvPr/>
              </p:nvSpPr>
              <p:spPr>
                <a:xfrm>
                  <a:off x="41148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57200" y="1143000"/>
                <a:ext cx="5029200" cy="1028700"/>
                <a:chOff x="0" y="0"/>
                <a:chExt cx="5029200" cy="1028700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171450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42900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Cross 23"/>
                <p:cNvSpPr/>
                <p:nvPr/>
              </p:nvSpPr>
              <p:spPr>
                <a:xfrm>
                  <a:off x="6858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Cross 24"/>
                <p:cNvSpPr/>
                <p:nvPr/>
              </p:nvSpPr>
              <p:spPr>
                <a:xfrm>
                  <a:off x="23495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Cross 25"/>
                <p:cNvSpPr/>
                <p:nvPr/>
              </p:nvSpPr>
              <p:spPr>
                <a:xfrm>
                  <a:off x="40640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0" y="3429000"/>
                <a:ext cx="5029200" cy="1028700"/>
                <a:chOff x="0" y="0"/>
                <a:chExt cx="5029200" cy="102870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71450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429000" y="0"/>
                  <a:ext cx="1600200" cy="1028700"/>
                </a:xfrm>
                <a:prstGeom prst="rect">
                  <a:avLst/>
                </a:prstGeom>
                <a:noFill/>
                <a:ln w="38100" cmpd="sng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Cross 17"/>
                <p:cNvSpPr/>
                <p:nvPr/>
              </p:nvSpPr>
              <p:spPr>
                <a:xfrm>
                  <a:off x="6858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Cross 18"/>
                <p:cNvSpPr/>
                <p:nvPr/>
              </p:nvSpPr>
              <p:spPr>
                <a:xfrm>
                  <a:off x="23495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Cross 19"/>
                <p:cNvSpPr/>
                <p:nvPr/>
              </p:nvSpPr>
              <p:spPr>
                <a:xfrm>
                  <a:off x="4064000" y="342900"/>
                  <a:ext cx="228600" cy="228600"/>
                </a:xfrm>
                <a:prstGeom prst="plus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Parallelogram 9"/>
            <p:cNvSpPr/>
            <p:nvPr/>
          </p:nvSpPr>
          <p:spPr>
            <a:xfrm>
              <a:off x="0" y="0"/>
              <a:ext cx="5486400" cy="4457700"/>
            </a:xfrm>
            <a:prstGeom prst="parallelogram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762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00877" y="2944572"/>
            <a:ext cx="2790208" cy="1584245"/>
            <a:chOff x="0" y="0"/>
            <a:chExt cx="5486400" cy="4457700"/>
          </a:xfrm>
        </p:grpSpPr>
        <p:sp>
          <p:nvSpPr>
            <p:cNvPr id="40" name="Parallelogram 39"/>
            <p:cNvSpPr/>
            <p:nvPr/>
          </p:nvSpPr>
          <p:spPr>
            <a:xfrm>
              <a:off x="0" y="0"/>
              <a:ext cx="5486400" cy="4457700"/>
            </a:xfrm>
            <a:prstGeom prst="parallelogram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762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914400" y="482600"/>
              <a:ext cx="3886200" cy="3543300"/>
              <a:chOff x="0" y="0"/>
              <a:chExt cx="3886200" cy="35433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0" y="0"/>
                <a:ext cx="914400" cy="354330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914400" y="0"/>
                <a:ext cx="1485900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1485900" y="0"/>
                <a:ext cx="914400" cy="354330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485900" y="3543300"/>
                <a:ext cx="1485900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2971800" y="0"/>
                <a:ext cx="914400" cy="354330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8" name="Straight Arrow Connector 47"/>
          <p:cNvCxnSpPr/>
          <p:nvPr/>
        </p:nvCxnSpPr>
        <p:spPr>
          <a:xfrm>
            <a:off x="5794587" y="3598333"/>
            <a:ext cx="497417" cy="0"/>
          </a:xfrm>
          <a:prstGeom prst="straightConnector1">
            <a:avLst/>
          </a:prstGeom>
          <a:ln w="57150" cmpd="thickThin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701" y="4879788"/>
            <a:ext cx="1366560" cy="19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0" y="5229175"/>
            <a:ext cx="163296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88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204</TotalTime>
  <Words>518</Words>
  <Application>Microsoft Macintosh PowerPoint</Application>
  <PresentationFormat>On-screen Show (4:3)</PresentationFormat>
  <Paragraphs>126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Breeze</vt:lpstr>
      <vt:lpstr>An Experimental Evaluation of 3D Mapping with an Autonomous Helicopter  </vt:lpstr>
      <vt:lpstr>Outline</vt:lpstr>
      <vt:lpstr>3D Mapping</vt:lpstr>
      <vt:lpstr>Current Large-Scale  Mapping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Experimental Evaluation of 3D Mapping with an Autonomous Helicopter  </dc:title>
  <dc:creator>uto</dc:creator>
  <cp:lastModifiedBy>student</cp:lastModifiedBy>
  <cp:revision>51</cp:revision>
  <dcterms:created xsi:type="dcterms:W3CDTF">2011-09-07T15:17:36Z</dcterms:created>
  <dcterms:modified xsi:type="dcterms:W3CDTF">2012-04-09T17:59:45Z</dcterms:modified>
</cp:coreProperties>
</file>